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1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81" r:id="rId12"/>
    <p:sldId id="269" r:id="rId13"/>
    <p:sldId id="274" r:id="rId14"/>
    <p:sldId id="282" r:id="rId15"/>
    <p:sldId id="275" r:id="rId16"/>
    <p:sldId id="276" r:id="rId17"/>
    <p:sldId id="277" r:id="rId18"/>
    <p:sldId id="278" r:id="rId19"/>
    <p:sldId id="279" r:id="rId20"/>
    <p:sldId id="280" r:id="rId21"/>
    <p:sldId id="270" r:id="rId22"/>
    <p:sldId id="271" r:id="rId23"/>
    <p:sldId id="272" r:id="rId24"/>
    <p:sldId id="273" r:id="rId25"/>
    <p:sldId id="268" r:id="rId26"/>
    <p:sldId id="264" r:id="rId27"/>
    <p:sldId id="265" r:id="rId28"/>
    <p:sldId id="266" r:id="rId29"/>
    <p:sldId id="267" r:id="rId3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A235F9E-7F22-46ED-A69C-0DF20990157C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A33367-C7DD-4070-8A8A-4A94FB71E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859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97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38400" y="6319447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20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38400" y="6319447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117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38400" y="6319447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003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38400" y="6319447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06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438400" y="6319447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67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438400" y="6319447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59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438400" y="6319447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695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438400" y="6319447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345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438400" y="6319447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12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438400" y="6319447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733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3ECC8-719A-498E-B101-491B6A35558E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Select="1"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25" y="5796743"/>
            <a:ext cx="1810669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93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201/9780429459016" TargetMode="External"/><Relationship Id="rId3" Type="http://schemas.openxmlformats.org/officeDocument/2006/relationships/hyperlink" Target="https://www.census.gov/content/dam/Census/library/working-papers/2014/adrm/carra-wp-2014-06.pdf" TargetMode="External"/><Relationship Id="rId7" Type="http://schemas.openxmlformats.org/officeDocument/2006/relationships/hyperlink" Target="https://cran.r-project.org/web/packages/sp/vignettes/intro_sp.pdf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s://www2.census.gov/ces/wp/2022/CES-WP-22-22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ensus.gov/library/working-papers/2014/adrm/carra-wp-2014-02.html" TargetMode="External"/><Relationship Id="rId11" Type="http://schemas.openxmlformats.org/officeDocument/2006/relationships/hyperlink" Target="https://www.census.gov/content/dam/Census/library/working-papers/2014/adrm/carra-wp-2014-01.pdf" TargetMode="External"/><Relationship Id="rId5" Type="http://schemas.openxmlformats.org/officeDocument/2006/relationships/hyperlink" Target="https://www.census.gov/content/dam/Census/library/working-papers/2019/acs/2019_Dillon_01.pdf" TargetMode="External"/><Relationship Id="rId10" Type="http://schemas.openxmlformats.org/officeDocument/2006/relationships/hyperlink" Target="https://www.census.gov/content/dam/Census/library/working-papers/2016/adrm/carra-wp-2016-06.pdf" TargetMode="External"/><Relationship Id="rId4" Type="http://schemas.openxmlformats.org/officeDocument/2006/relationships/hyperlink" Target="https://www.census.gov/content/dam/Census/library/working-papers/2018/acs/2018_Clark_01.pdf" TargetMode="External"/><Relationship Id="rId9" Type="http://schemas.openxmlformats.org/officeDocument/2006/relationships/hyperlink" Target="https://documentation.sas.com/doc/en/pgmsascdc/9.4_3.5/apdatgis/titlepage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EB661-C830-A83C-0D8D-23F46AF9A5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b="0" strike="noStrike" spc="-1" dirty="0">
                <a:solidFill>
                  <a:srgbClr val="000000"/>
                </a:solidFill>
                <a:latin typeface="Calibri Light"/>
                <a:ea typeface="DejaVu Sans"/>
              </a:rPr>
              <a:t>Maximizing Linkage in Address Data: Spatial, Exact, and Fuzzy Matching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C8A12F-78A5-F68D-3F95-73998CB7A3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Timothy Champney, The MITRE Corporation</a:t>
            </a:r>
            <a:endParaRPr lang="en-US" sz="2400" b="0" strike="noStrike" spc="-1" dirty="0">
              <a:latin typeface="Arial"/>
            </a:endParaRPr>
          </a:p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Hongxun Qin, The MITRE Corporation</a:t>
            </a:r>
            <a:endParaRPr lang="en-US" sz="2400" b="0" strike="noStrike" spc="-1" dirty="0">
              <a:latin typeface="Arial"/>
            </a:endParaRPr>
          </a:p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Stephanie Coffey, U.S. Census Bureau</a:t>
            </a:r>
            <a:endParaRPr lang="en-US" sz="2400" b="0" strike="noStrike" spc="-1" dirty="0">
              <a:latin typeface="Arial"/>
            </a:endParaRPr>
          </a:p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FCSM College Park, MD</a:t>
            </a:r>
            <a:endParaRPr lang="en-US" sz="2400" b="0" strike="noStrike" spc="-1" dirty="0">
              <a:latin typeface="Arial"/>
            </a:endParaRPr>
          </a:p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Tuesday, October 22, 2024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74F36E-76FD-4421-958C-F896D7C4B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1</a:t>
            </a:fld>
            <a:endParaRPr lang="en-US"/>
          </a:p>
        </p:txBody>
      </p:sp>
      <p:sp>
        <p:nvSpPr>
          <p:cNvPr id="5" name="CustomShape 4">
            <a:extLst>
              <a:ext uri="{FF2B5EF4-FFF2-40B4-BE49-F238E27FC236}">
                <a16:creationId xmlns:a16="http://schemas.microsoft.com/office/drawing/2014/main" id="{8A991CBB-36BA-9DD3-D1F2-093FB951A9D4}"/>
              </a:ext>
            </a:extLst>
          </p:cNvPr>
          <p:cNvSpPr/>
          <p:nvPr/>
        </p:nvSpPr>
        <p:spPr>
          <a:xfrm>
            <a:off x="1948981" y="5597446"/>
            <a:ext cx="8613553" cy="5987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100" b="0" i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Disclaimer: </a:t>
            </a:r>
            <a:r>
              <a:rPr lang="en-US" sz="1100" b="0" i="1" dirty="0">
                <a:solidFill>
                  <a:srgbClr val="000000"/>
                </a:solidFill>
                <a:effectLst/>
                <a:latin typeface="WordVisi_MSFontService"/>
              </a:rPr>
              <a:t>Any opinions and conclusions expressed herein are those of the author(s) and do not reflect the views of the U.S. Census Bureau. </a:t>
            </a:r>
          </a:p>
          <a:p>
            <a:pPr>
              <a:lnSpc>
                <a:spcPct val="100000"/>
              </a:lnSpc>
            </a:pPr>
            <a:r>
              <a:rPr lang="en-US" sz="1100" b="0" i="1" dirty="0">
                <a:solidFill>
                  <a:srgbClr val="000000"/>
                </a:solidFill>
                <a:effectLst/>
                <a:latin typeface="WordVisi_MSFontService"/>
              </a:rPr>
              <a:t>The Census Bureau has ensured appropriate access and use of confidential data and has reviewed these results for disclosure avoidance protection </a:t>
            </a:r>
          </a:p>
          <a:p>
            <a:pPr>
              <a:lnSpc>
                <a:spcPct val="100000"/>
              </a:lnSpc>
            </a:pPr>
            <a:r>
              <a:rPr lang="en-US" sz="1100" b="0" i="1" dirty="0">
                <a:solidFill>
                  <a:srgbClr val="000000"/>
                </a:solidFill>
                <a:effectLst/>
                <a:latin typeface="WordVisi_MSFontService"/>
              </a:rPr>
              <a:t>(</a:t>
            </a:r>
            <a:r>
              <a:rPr lang="en-US" sz="1100" b="0" i="1" dirty="0">
                <a:effectLst/>
                <a:latin typeface="WordVisi_MSFontService"/>
              </a:rPr>
              <a:t>Project 7527794: CBDRB-FY25-CES025-002).</a:t>
            </a:r>
            <a:endParaRPr lang="en-US" sz="1100" b="0" i="1" strike="noStrike" spc="-1" dirty="0">
              <a:latin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16415D-B9D0-545F-998A-0D6ACE326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1EABFD-1356-F6DD-738E-23FDCC1F7592}"/>
              </a:ext>
            </a:extLst>
          </p:cNvPr>
          <p:cNvSpPr txBox="1"/>
          <p:nvPr/>
        </p:nvSpPr>
        <p:spPr>
          <a:xfrm>
            <a:off x="1854473" y="6276775"/>
            <a:ext cx="53531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/>
              <a:t>© 2024 THE MITRE CORPORATION. ALL RIGHTS RESERVED. APPROVED FOR PUBLIC RELEASE; DISTRIBUTION UNLIMITED. PUBLIC RELEASE CASE NUMBER 24-3146</a:t>
            </a:r>
          </a:p>
        </p:txBody>
      </p:sp>
    </p:spTree>
    <p:extLst>
      <p:ext uri="{BB962C8B-B14F-4D97-AF65-F5344CB8AC3E}">
        <p14:creationId xmlns:p14="http://schemas.microsoft.com/office/powerpoint/2010/main" val="396398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B003A-25C3-8C45-9CF7-34E334870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Third-Party Files vs 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CD35F-F382-3ACD-1F32-0B5A81BAE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The properties in all third-party data files are assigned MAFIDs</a:t>
            </a:r>
            <a:endParaRPr lang="en-US" sz="2800" b="0" strike="noStrike" spc="-1" dirty="0">
              <a:latin typeface="Arial"/>
            </a:endParaRPr>
          </a:p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But not all properties are assigned MAFIDs</a:t>
            </a:r>
            <a:endParaRPr lang="en-US" sz="2800" b="0" strike="noStrike" spc="-1" dirty="0">
              <a:latin typeface="Arial"/>
            </a:endParaRPr>
          </a:p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Further the MAFIDs for the same unique ID may not be the same</a:t>
            </a:r>
            <a:endParaRPr lang="en-US" sz="2800" b="0" strike="noStrike" spc="-1" dirty="0">
              <a:latin typeface="Arial"/>
            </a:endParaRPr>
          </a:p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Simple VOTE/RANK methods are used to give a third-party property ID a unique MAFID</a:t>
            </a:r>
          </a:p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spc="-1" dirty="0">
                <a:latin typeface="Calibri"/>
              </a:rPr>
              <a:t>Base rate: </a:t>
            </a:r>
            <a:br>
              <a:rPr lang="en-US" sz="2800" spc="-1" dirty="0">
                <a:latin typeface="Calibri"/>
              </a:rPr>
            </a:br>
            <a:r>
              <a:rPr lang="en-US" sz="2800" spc="-1" dirty="0">
                <a:latin typeface="Calibri"/>
              </a:rPr>
              <a:t>(</a:t>
            </a:r>
            <a:r>
              <a:rPr lang="en-US" sz="2800" b="0" strike="noStrike" spc="-1" dirty="0">
                <a:latin typeface="Calibri"/>
                <a:ea typeface="DejaVu Sans"/>
              </a:rPr>
              <a:t># matches in base case/# ACS sample household units)</a:t>
            </a:r>
            <a:endParaRPr lang="en-US" sz="2800" b="0" strike="noStrike" spc="-1" dirty="0">
              <a:latin typeface="Arial"/>
            </a:endParaRPr>
          </a:p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latin typeface="Calibri"/>
                <a:ea typeface="DejaVu Sans"/>
              </a:rPr>
              <a:t>The improvement rate over the base case is calculated: </a:t>
            </a:r>
            <a:br>
              <a:rPr lang="en-US" sz="2800" b="0" strike="noStrike" spc="-1" dirty="0">
                <a:latin typeface="Calibri"/>
                <a:ea typeface="DejaVu Sans"/>
              </a:rPr>
            </a:br>
            <a:r>
              <a:rPr lang="en-US" sz="2800" b="0" strike="noStrike" spc="-1" dirty="0">
                <a:latin typeface="Calibri"/>
                <a:ea typeface="DejaVu Sans"/>
              </a:rPr>
              <a:t>(# new matches/# matches in base case)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D6314F-BC87-812E-8F79-1D5A58622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373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DA9F-2E6F-7642-91B3-28ECE4DCA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Enhancement 1: Multiple Third-Party Data Files Used to Determine Best Match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0E4FBD-7FA3-6493-9FFD-FBD9E1857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67DBE87-C5E4-F19F-9266-9F4B47276A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054050"/>
              </p:ext>
            </p:extLst>
          </p:nvPr>
        </p:nvGraphicFramePr>
        <p:xfrm>
          <a:off x="1473200" y="2139696"/>
          <a:ext cx="9245600" cy="2464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9120">
                  <a:extLst>
                    <a:ext uri="{9D8B030D-6E8A-4147-A177-3AD203B41FA5}">
                      <a16:colId xmlns:a16="http://schemas.microsoft.com/office/drawing/2014/main" val="4245232857"/>
                    </a:ext>
                  </a:extLst>
                </a:gridCol>
                <a:gridCol w="1877017">
                  <a:extLst>
                    <a:ext uri="{9D8B030D-6E8A-4147-A177-3AD203B41FA5}">
                      <a16:colId xmlns:a16="http://schemas.microsoft.com/office/drawing/2014/main" val="2927754288"/>
                    </a:ext>
                  </a:extLst>
                </a:gridCol>
                <a:gridCol w="1821223">
                  <a:extLst>
                    <a:ext uri="{9D8B030D-6E8A-4147-A177-3AD203B41FA5}">
                      <a16:colId xmlns:a16="http://schemas.microsoft.com/office/drawing/2014/main" val="2643960399"/>
                    </a:ext>
                  </a:extLst>
                </a:gridCol>
                <a:gridCol w="1849120">
                  <a:extLst>
                    <a:ext uri="{9D8B030D-6E8A-4147-A177-3AD203B41FA5}">
                      <a16:colId xmlns:a16="http://schemas.microsoft.com/office/drawing/2014/main" val="2876572100"/>
                    </a:ext>
                  </a:extLst>
                </a:gridCol>
                <a:gridCol w="1849120">
                  <a:extLst>
                    <a:ext uri="{9D8B030D-6E8A-4147-A177-3AD203B41FA5}">
                      <a16:colId xmlns:a16="http://schemas.microsoft.com/office/drawing/2014/main" val="622103455"/>
                    </a:ext>
                  </a:extLst>
                </a:gridCol>
              </a:tblGrid>
              <a:tr h="492994"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Base File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Unique ID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MAFID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Address Info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Data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505572"/>
                  </a:ext>
                </a:extLst>
              </a:tr>
              <a:tr h="492994"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Other File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Unique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MAFID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7032620"/>
                  </a:ext>
                </a:extLst>
              </a:tr>
              <a:tr h="492994"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Other File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Unique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MAFID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57336"/>
                  </a:ext>
                </a:extLst>
              </a:tr>
              <a:tr h="492994"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Other File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Unique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MAFID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75098"/>
                  </a:ext>
                </a:extLst>
              </a:tr>
              <a:tr h="492994"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31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0510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B6E767-1D41-1C25-A88B-AB2A919E2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12</a:t>
            </a:fld>
            <a:endParaRPr lang="en-US"/>
          </a:p>
        </p:txBody>
      </p:sp>
      <p:pic>
        <p:nvPicPr>
          <p:cNvPr id="5" name="Picture 4" descr="A map of the united states&#10;&#10;Description automatically generated">
            <a:extLst>
              <a:ext uri="{FF2B5EF4-FFF2-40B4-BE49-F238E27FC236}">
                <a16:creationId xmlns:a16="http://schemas.microsoft.com/office/drawing/2014/main" id="{D64B2B77-BAC2-44AE-BD40-9B2343471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476" y="571857"/>
            <a:ext cx="7342632" cy="550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247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3E52C9-26E8-C2EB-DF45-6DCF4AF56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 descr="A map of the united states&#10;&#10;Description automatically generated">
            <a:extLst>
              <a:ext uri="{FF2B5EF4-FFF2-40B4-BE49-F238E27FC236}">
                <a16:creationId xmlns:a16="http://schemas.microsoft.com/office/drawing/2014/main" id="{09913722-DFD2-FEE3-2CF3-701311FB7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476" y="571857"/>
            <a:ext cx="7342632" cy="550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564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83CB7-1E39-4F95-CDD7-BEEB67834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Enhancement 2: Geo-Spatial Matching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8B9BAB-B9C1-23C9-C362-BD89D50C2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Properties in Census Bureau survey data have latitude and longitude  </a:t>
            </a:r>
          </a:p>
          <a:p>
            <a:r>
              <a:rPr lang="en-US" dirty="0"/>
              <a:t>The survey properties (latitude/longitude) can be matched to the third-party properties (shape files) using an R Geo-Spatial package</a:t>
            </a:r>
          </a:p>
          <a:p>
            <a:r>
              <a:rPr lang="en-US" dirty="0"/>
              <a:t>Since the matching is by approximation, false matches are introduced, especially for multi-unit properties such as apartments and condos</a:t>
            </a:r>
          </a:p>
          <a:p>
            <a:r>
              <a:rPr lang="en-US" dirty="0"/>
              <a:t>Outputs from the Geo-Spatial matching need to be further cleaned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43677D-6C69-974C-2DB0-06BF0930D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FC63ECC8-719A-498E-B101-491B6A35558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405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981F9-05C2-0D2B-DB0E-B41B858E8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strike="noStrike" spc="-1" dirty="0">
                <a:solidFill>
                  <a:srgbClr val="000000"/>
                </a:solidFill>
                <a:latin typeface="Calibri Light"/>
                <a:ea typeface="DejaVu Sans"/>
              </a:rPr>
              <a:t>Graphic Illustration of Geo Shape File Matching Points to Polygons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DF687E-5893-923D-EA4E-B14A0E3D6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15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2ACBE0-7EA7-320E-B09C-7080CA709E31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3725085" y="2152965"/>
            <a:ext cx="4133040" cy="400971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1343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B4DC2-4E56-F8D7-D9A2-136B23919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Geospatial Matching Alone is Not Enough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008F05-3BEF-5EB4-A9F0-12573E299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16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4B113F1-2BA8-C269-6748-D37822E6E7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388833"/>
              </p:ext>
            </p:extLst>
          </p:nvPr>
        </p:nvGraphicFramePr>
        <p:xfrm>
          <a:off x="2694998" y="1690688"/>
          <a:ext cx="6484882" cy="41121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85452">
                  <a:extLst>
                    <a:ext uri="{9D8B030D-6E8A-4147-A177-3AD203B41FA5}">
                      <a16:colId xmlns:a16="http://schemas.microsoft.com/office/drawing/2014/main" val="3615390863"/>
                    </a:ext>
                  </a:extLst>
                </a:gridCol>
                <a:gridCol w="1849715">
                  <a:extLst>
                    <a:ext uri="{9D8B030D-6E8A-4147-A177-3AD203B41FA5}">
                      <a16:colId xmlns:a16="http://schemas.microsoft.com/office/drawing/2014/main" val="3697102642"/>
                    </a:ext>
                  </a:extLst>
                </a:gridCol>
                <a:gridCol w="1849715">
                  <a:extLst>
                    <a:ext uri="{9D8B030D-6E8A-4147-A177-3AD203B41FA5}">
                      <a16:colId xmlns:a16="http://schemas.microsoft.com/office/drawing/2014/main" val="3861110583"/>
                    </a:ext>
                  </a:extLst>
                </a:gridCol>
              </a:tblGrid>
              <a:tr h="53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400" b="1" i="0" u="none" strike="noStrike" dirty="0">
                        <a:solidFill>
                          <a:srgbClr val="11227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Same House Number?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718517"/>
                  </a:ext>
                </a:extLst>
              </a:tr>
              <a:tr h="51079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House Type</a:t>
                      </a:r>
                      <a:endParaRPr lang="en-US" sz="2400" b="0" i="0" u="none" strike="noStrike">
                        <a:solidFill>
                          <a:srgbClr val="11227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6257887"/>
                  </a:ext>
                </a:extLst>
              </a:tr>
              <a:tr h="51079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Multi-Unit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55.4%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44.5%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6880646"/>
                  </a:ext>
                </a:extLst>
              </a:tr>
              <a:tr h="51079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Single Family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86.0%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13.9%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933487"/>
                  </a:ext>
                </a:extLst>
              </a:tr>
              <a:tr h="51079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Trailer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55.5%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44.4%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9763953"/>
                  </a:ext>
                </a:extLst>
              </a:tr>
              <a:tr h="51079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Other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53.4%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46.6%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3431200"/>
                  </a:ext>
                </a:extLst>
              </a:tr>
              <a:tr h="51079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 Value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66.8%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33.1%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265499"/>
                  </a:ext>
                </a:extLst>
              </a:tr>
              <a:tr h="51079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Overall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77.8%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22.1%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763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2723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A6C1D-B62B-9776-0707-D47A2D986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Matching on Address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9FEC2-7ABA-2EEE-7B4F-188104BF39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For the outputs from the Geo-Spatial matching, house number, nonempty unit number, and street name are used to filter out false matches </a:t>
            </a:r>
            <a:endParaRPr lang="en-US" sz="2800" b="0" strike="noStrike" spc="-1" dirty="0">
              <a:latin typeface="Arial"/>
            </a:endParaRPr>
          </a:p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Naturally the house numbers should be the same</a:t>
            </a:r>
            <a:endParaRPr lang="en-US" sz="2800" b="0" strike="noStrike" spc="-1" dirty="0">
              <a:latin typeface="Arial"/>
            </a:endParaRPr>
          </a:p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If either side (Census Bureau or third-party data) has non-missing unit number, then the unit number should be the same</a:t>
            </a:r>
            <a:endParaRPr lang="en-US" sz="2800" b="0" strike="noStrike" spc="-1" dirty="0">
              <a:latin typeface="Arial"/>
            </a:endParaRPr>
          </a:p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Different distances on street name are analyzed and cutoff thresholds are used for filtering, hence the term Fuzzy Matching</a:t>
            </a:r>
          </a:p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2800" b="0" strike="noStrike" spc="-1" dirty="0">
              <a:solidFill>
                <a:srgbClr val="000000"/>
              </a:solidFill>
              <a:latin typeface="Calibri"/>
              <a:ea typeface="DejaVu Sans"/>
            </a:endParaRPr>
          </a:p>
          <a:p>
            <a:pPr marL="113400" indent="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en-US" spc="-1" dirty="0">
                <a:solidFill>
                  <a:srgbClr val="000000"/>
                </a:solidFill>
                <a:latin typeface="Calibri"/>
              </a:rPr>
              <a:t> </a:t>
            </a:r>
            <a:endParaRPr lang="en-US" sz="2800" b="0" strike="noStrike" spc="-1" dirty="0">
              <a:latin typeface="Arial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CD2878-372B-8D20-B53B-7BDF51C15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264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5ED8-D91B-A8AE-986F-0FE3B84B3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Fuzzy Matching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4154F-D1A9-5BB0-9800-00EDF8B65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18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EA660E-B33D-5D64-6A23-F0B49802E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68477B0-A44F-5C03-C1AC-087DC8B89F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7461891"/>
              </p:ext>
            </p:extLst>
          </p:nvPr>
        </p:nvGraphicFramePr>
        <p:xfrm>
          <a:off x="1250731" y="1691640"/>
          <a:ext cx="10376549" cy="2858589"/>
        </p:xfrm>
        <a:graphic>
          <a:graphicData uri="http://schemas.openxmlformats.org/drawingml/2006/table">
            <a:tbl>
              <a:tblPr/>
              <a:tblGrid>
                <a:gridCol w="1728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3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3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347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87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000" b="0" strike="noStrike" spc="-1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House No.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000" b="0" strike="noStrike" spc="-1" baseline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Street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000" b="0" strike="noStrike" spc="-1" baseline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Unit No.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000" b="0" strike="noStrike" spc="-1" baseline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House No.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000" b="0" strike="noStrike" spc="-1" baseline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Street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000" b="0" strike="noStrike" spc="-1" baseline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Unit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9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231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Tollgate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231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Tollgate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3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401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5th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401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Fifth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9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12329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Allensville Ave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12329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 err="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Allensville</a:t>
                      </a:r>
                      <a:endParaRPr lang="en-US" sz="1800" b="0" strike="noStrike" spc="-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1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888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 115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888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County 115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60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841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Grand Valley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103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841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Grand Valley Pointe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0" strike="noStrike" spc="-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103</a:t>
                      </a:r>
                    </a:p>
                  </a:txBody>
                  <a:tcPr marL="90000" marR="90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0DFA9C4-AD74-1827-3BA0-5D01C0B5FDD3}"/>
              </a:ext>
            </a:extLst>
          </p:cNvPr>
          <p:cNvSpPr txBox="1"/>
          <p:nvPr/>
        </p:nvSpPr>
        <p:spPr>
          <a:xfrm>
            <a:off x="2879478" y="6141961"/>
            <a:ext cx="3216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Note: exemplar street addresses</a:t>
            </a:r>
          </a:p>
        </p:txBody>
      </p:sp>
    </p:spTree>
    <p:extLst>
      <p:ext uri="{BB962C8B-B14F-4D97-AF65-F5344CB8AC3E}">
        <p14:creationId xmlns:p14="http://schemas.microsoft.com/office/powerpoint/2010/main" val="1812319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4D4FDD-02B5-C566-99DF-08348DE1C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19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CDC0DF-F633-4172-513E-9A2714BA39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  <p:pic>
        <p:nvPicPr>
          <p:cNvPr id="7" name="Picture 6" descr="A map of united states with different colored states&#10;&#10;Description automatically generated">
            <a:extLst>
              <a:ext uri="{FF2B5EF4-FFF2-40B4-BE49-F238E27FC236}">
                <a16:creationId xmlns:a16="http://schemas.microsoft.com/office/drawing/2014/main" id="{28AEA2DF-340E-4630-F8C5-50276642EB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476" y="571857"/>
            <a:ext cx="7339584" cy="550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533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09329-0EBD-72C6-4936-06A854EB4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3BD36-D7D8-1BCC-B7D0-ABDAE86EBF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High quality record linkages are critical for enriching survey data with alternative data sources</a:t>
            </a:r>
          </a:p>
          <a:p>
            <a:r>
              <a:rPr lang="en-US" dirty="0"/>
              <a:t>Assigning unique identifiers at the household- or person-level enable direct linkages across datasets</a:t>
            </a:r>
          </a:p>
          <a:p>
            <a:r>
              <a:rPr lang="en-US" dirty="0"/>
              <a:t>Census Bureau has an internal procedure, Person Identification Validation System (PVS), that creates these identifiers</a:t>
            </a:r>
          </a:p>
          <a:p>
            <a:r>
              <a:rPr lang="en-US" dirty="0"/>
              <a:t>Linked alternative data can be used throughout the survey lifecycle, in sampling, data collection operations, and post collection processing </a:t>
            </a:r>
          </a:p>
          <a:p>
            <a:r>
              <a:rPr lang="en-US" dirty="0"/>
              <a:t>Not all records in alternative data sources are successfully assigned identifiers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C9345B-C5D2-ADDC-15A8-3B7FADD8A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FC63ECC8-719A-498E-B101-491B6A35558E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BA77384-9050-528F-8753-19998E11B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7404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B5C69-569D-D4FF-2F1A-6CF00ACA3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Two Approaches to Improve Linkage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DAB0CF-119C-303B-7FC3-4140D901B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Utilize multiple third-party data files</a:t>
            </a:r>
          </a:p>
          <a:p>
            <a:r>
              <a:rPr lang="en-US" dirty="0"/>
              <a:t>Apply Geo-Spatial Matching and Address Fuzzy Matching</a:t>
            </a:r>
          </a:p>
          <a:p>
            <a:r>
              <a:rPr lang="en-US" dirty="0"/>
              <a:t>Though the analysis is conducted independently, in practice, the two approaches can be applied sequentially</a:t>
            </a:r>
          </a:p>
          <a:p>
            <a:r>
              <a:rPr lang="en-US" dirty="0"/>
              <a:t>The two approaches have heavy overlaps </a:t>
            </a:r>
          </a:p>
          <a:p>
            <a:pPr lvl="1"/>
            <a:r>
              <a:rPr lang="en-US" dirty="0"/>
              <a:t>Hence, when applied sequentially, the improvement is not the sum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9636BB-BF4F-9584-13F8-0427EAF47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FC63ECC8-719A-498E-B101-491B6A35558E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1030F0-4048-C725-73B0-2CD125711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6174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4A4D8-C673-EA8A-6A5F-5C999E181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Base Rates and Improvement Rates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EC5973-9D27-B367-908D-66AB6029F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21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9BA55C-5955-2302-A1FE-EA959C0BB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EAE1D1C-D367-316C-1159-BCFCB34643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516596"/>
              </p:ext>
            </p:extLst>
          </p:nvPr>
        </p:nvGraphicFramePr>
        <p:xfrm>
          <a:off x="1594757" y="1574995"/>
          <a:ext cx="9001885" cy="41416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33627">
                  <a:extLst>
                    <a:ext uri="{9D8B030D-6E8A-4147-A177-3AD203B41FA5}">
                      <a16:colId xmlns:a16="http://schemas.microsoft.com/office/drawing/2014/main" val="3872980529"/>
                    </a:ext>
                  </a:extLst>
                </a:gridCol>
                <a:gridCol w="1028551">
                  <a:extLst>
                    <a:ext uri="{9D8B030D-6E8A-4147-A177-3AD203B41FA5}">
                      <a16:colId xmlns:a16="http://schemas.microsoft.com/office/drawing/2014/main" val="2824884967"/>
                    </a:ext>
                  </a:extLst>
                </a:gridCol>
                <a:gridCol w="1861071">
                  <a:extLst>
                    <a:ext uri="{9D8B030D-6E8A-4147-A177-3AD203B41FA5}">
                      <a16:colId xmlns:a16="http://schemas.microsoft.com/office/drawing/2014/main" val="172536154"/>
                    </a:ext>
                  </a:extLst>
                </a:gridCol>
                <a:gridCol w="1898078">
                  <a:extLst>
                    <a:ext uri="{9D8B030D-6E8A-4147-A177-3AD203B41FA5}">
                      <a16:colId xmlns:a16="http://schemas.microsoft.com/office/drawing/2014/main" val="1180340973"/>
                    </a:ext>
                  </a:extLst>
                </a:gridCol>
                <a:gridCol w="1023938">
                  <a:extLst>
                    <a:ext uri="{9D8B030D-6E8A-4147-A177-3AD203B41FA5}">
                      <a16:colId xmlns:a16="http://schemas.microsoft.com/office/drawing/2014/main" val="3289474521"/>
                    </a:ext>
                  </a:extLst>
                </a:gridCol>
                <a:gridCol w="1856620">
                  <a:extLst>
                    <a:ext uri="{9D8B030D-6E8A-4147-A177-3AD203B41FA5}">
                      <a16:colId xmlns:a16="http://schemas.microsoft.com/office/drawing/2014/main" val="402523333"/>
                    </a:ext>
                  </a:extLst>
                </a:gridCol>
              </a:tblGrid>
              <a:tr h="51237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11227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Base Rate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Improvement Rate</a:t>
                      </a:r>
                      <a:endParaRPr lang="en-US" sz="1800" b="0" i="0" u="none" strike="noStrike" dirty="0">
                        <a:solidFill>
                          <a:srgbClr val="11227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Final Rate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471128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House Type</a:t>
                      </a:r>
                      <a:endParaRPr lang="en-US" sz="1800" b="0" i="0" u="none" strike="noStrike">
                        <a:solidFill>
                          <a:srgbClr val="11227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Base </a:t>
                      </a:r>
                    </a:p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File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Multiple File (Alone) </a:t>
                      </a:r>
                      <a:endParaRPr lang="en-US" sz="1800" b="0" i="0" u="none" strike="noStrike" dirty="0">
                        <a:solidFill>
                          <a:srgbClr val="11227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Geo-Spatial+</a:t>
                      </a:r>
                    </a:p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Fuzzy Match(Alone)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Both with </a:t>
                      </a:r>
                    </a:p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Cleaning</a:t>
                      </a:r>
                      <a:endParaRPr lang="en-US" sz="1800" b="0" i="0" u="none" strike="noStrike" dirty="0">
                        <a:solidFill>
                          <a:srgbClr val="11227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With Combined Improvements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596612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Multi-Unit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2683963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Single Family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78.1%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223901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Trailer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58938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Other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2040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 Value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992526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Overall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348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80370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70E32-EE19-A455-0568-3FD77CBB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22</a:t>
            </a:fld>
            <a:endParaRPr lang="en-US"/>
          </a:p>
        </p:txBody>
      </p:sp>
      <p:pic>
        <p:nvPicPr>
          <p:cNvPr id="2" name="Picture 1" descr="A map of the united states&#10;&#10;Description automatically generated">
            <a:extLst>
              <a:ext uri="{FF2B5EF4-FFF2-40B4-BE49-F238E27FC236}">
                <a16:creationId xmlns:a16="http://schemas.microsoft.com/office/drawing/2014/main" id="{ECEFF84F-AAED-366A-42D1-7514EE9ED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476" y="571857"/>
            <a:ext cx="7339584" cy="55046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2121F5-865D-9CBA-BD87-BA4EA957C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7475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70E32-EE19-A455-0568-3FD77CBB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23</a:t>
            </a:fld>
            <a:endParaRPr lang="en-US"/>
          </a:p>
        </p:txBody>
      </p:sp>
      <p:pic>
        <p:nvPicPr>
          <p:cNvPr id="5" name="Picture 4" descr="A map of the united states&#10;&#10;Description automatically generated">
            <a:extLst>
              <a:ext uri="{FF2B5EF4-FFF2-40B4-BE49-F238E27FC236}">
                <a16:creationId xmlns:a16="http://schemas.microsoft.com/office/drawing/2014/main" id="{96B842D0-ACF4-95C6-9719-68BF762F93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476" y="571857"/>
            <a:ext cx="7341101" cy="55058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1771A8-E0CB-FF0F-93A9-7E980E7305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9668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70E32-EE19-A455-0568-3FD77CBB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24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767475-DBD3-E072-3EF3-2E8DDB89D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06" y="576072"/>
            <a:ext cx="8556310" cy="51177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15B8F5C-C112-91BF-30C2-828CE621C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9189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1F2F7-E613-8EF7-93BC-E483693C2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 and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3B94D-B503-509D-8478-A1FECA305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32000" indent="-32112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Each of the two approaches improve the matching rates between Census Bureau household survey and third-party data</a:t>
            </a:r>
            <a:endParaRPr lang="en-US" sz="2800" b="0" strike="noStrike" spc="-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32000" indent="-32112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Due to the different natures of house structures, the improvements differ for different types of properties</a:t>
            </a:r>
            <a:endParaRPr lang="en-US" sz="2800" b="0" strike="noStrike" spc="-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32000" indent="-32112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Improvements for Multi-Units and Trailers are especially significant as the Census Bureau household survey data have </a:t>
            </a:r>
            <a:r>
              <a:rPr lang="en-US" sz="2800" b="0" strike="noStrike" spc="-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low coverage</a:t>
            </a:r>
            <a:endParaRPr lang="en-US" sz="2800" b="0" strike="noStrike" spc="-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32000" indent="-32112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Other data sources should be considered in the future</a:t>
            </a:r>
          </a:p>
          <a:p>
            <a:pPr marL="432000" indent="-32112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pc="-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32000" indent="-32112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pc="-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10880" indent="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lang="en-US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70E32-EE19-A455-0568-3FD77CBB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25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076014-51CE-22A6-BA97-251F9AA92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2115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1F2F7-E613-8EF7-93BC-E483693C2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3B94D-B503-509D-8478-A1FECA305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3065"/>
            <a:ext cx="10515600" cy="4351338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90000"/>
              </a:lnSpc>
              <a:spcBef>
                <a:spcPts val="1001"/>
              </a:spcBef>
              <a:buNone/>
            </a:pP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Binder, A.J., </a:t>
            </a:r>
            <a:r>
              <a:rPr lang="en-US" sz="2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Molfino</a:t>
            </a: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E., &amp; </a:t>
            </a:r>
            <a:r>
              <a:rPr lang="en-US" sz="2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Voorheis</a:t>
            </a: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J. (2022) Comparing the 2019 American Housing Survey to Contemporary Sources of Property Tax Records: Implications for Survey Efficiency and Quality </a:t>
            </a: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https://www2.census.gov/ces/wp/2022/CES-WP-22-22.pdf</a:t>
            </a:r>
            <a:endParaRPr lang="en-US" sz="2800" b="0" strike="noStrike" spc="-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90000"/>
              </a:lnSpc>
              <a:spcBef>
                <a:spcPts val="1001"/>
              </a:spcBef>
              <a:buNone/>
            </a:pPr>
            <a:r>
              <a:rPr lang="en-US" sz="2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Brummet</a:t>
            </a: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Q. (2014) Comparison of Survey, Federal, and Commercial Address Data Quality (census.gov) </a:t>
            </a: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https://www.census.gov/content/dam/Census/library/working-papers/2014/adrm/carra-wp-2014-06.pdf</a:t>
            </a:r>
            <a:endParaRPr lang="en-US" sz="2800" b="0" strike="noStrike" spc="-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90000"/>
              </a:lnSpc>
              <a:spcBef>
                <a:spcPts val="1001"/>
              </a:spcBef>
              <a:buNone/>
            </a:pP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Clark, S.L. &amp; Sawyer, R.C. (2018) Housing Administrative Records Simulation (census.gov) </a:t>
            </a: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https://www.census.gov/content/dam/Census/library/working-papers/2018/acs/2018_Clark_01.pdf</a:t>
            </a:r>
            <a:endParaRPr lang="en-US" sz="2800" b="0" strike="noStrike" spc="-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90000"/>
              </a:lnSpc>
              <a:spcBef>
                <a:spcPts val="1001"/>
              </a:spcBef>
              <a:buNone/>
            </a:pP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Dillon (2019) Preliminary Research for Replacing or Supplementing the Acreage, Number of Rooms and Bedrooms, Tenure, Property Value, &amp; Real Estate Taxes Questions on the American Community Survey with Administrative Records (census.gov) </a:t>
            </a:r>
            <a:r>
              <a:rPr lang="en-US" sz="2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https://www.census.gov/content/dam/Census/library/working-papers/2019/acs/2019_Dillon_01.pdf</a:t>
            </a:r>
            <a:endParaRPr lang="en-US" sz="2800" b="0" strike="noStrike" spc="-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90000"/>
              </a:lnSpc>
              <a:spcBef>
                <a:spcPts val="1001"/>
              </a:spcBef>
              <a:buNone/>
            </a:pP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Layne, M., Wagner, D., &amp; </a:t>
            </a:r>
            <a:r>
              <a:rPr lang="en-US" sz="2800" b="0" strike="noStrike" spc="-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Rothhaas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C. (2014) Estimating Record Linkage False Match Rate for the PVS (census.gov) 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/>
              </a:rPr>
              <a:t>https://www.census.gov/library/working-papers/2014/adrm/carra-wp-2014-02.html</a:t>
            </a:r>
            <a:endParaRPr lang="en-US" sz="2800" b="0" strike="noStrike" spc="-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800" b="0" strike="noStrike" spc="-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Pebesma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E. &amp; </a:t>
            </a:r>
            <a:r>
              <a:rPr lang="en-US" sz="2800" b="0" strike="noStrike" spc="-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Bivand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R.S. (2005) Classes and Methods for Spatial Data: the </a:t>
            </a:r>
            <a:r>
              <a:rPr lang="en-US" sz="2800" b="0" strike="noStrike" spc="-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Package 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7"/>
              </a:rPr>
              <a:t>https://cran.r-project.org/web/packages/sp/vignettes/intro_sp.pdf</a:t>
            </a:r>
            <a:endParaRPr lang="en-US" sz="2800" b="0" strike="noStrike" spc="-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800" b="0" strike="noStrike" spc="-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Pebesma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E. &amp; </a:t>
            </a:r>
            <a:r>
              <a:rPr lang="en-US" sz="2800" b="0" strike="noStrike" spc="-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Bivand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R. (2023). Spatial Data Science: With Applications in R (1st ed.). Chapman and Hall/CRC, Boca Raton. 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8"/>
              </a:rPr>
              <a:t>https://doi.org/10.1201/9780429459016</a:t>
            </a:r>
            <a:endParaRPr lang="en-US" sz="2800" b="0" strike="noStrike" spc="-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SAS (2021). SAS/GIS® 9.4: Spatial Data and Procedure Guide. 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9"/>
              </a:rPr>
              <a:t>https://documentation.sas.com/doc/en/pgmsascdc/9.4_3.5/apdatgis/titlepage.htm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800" b="0" strike="noStrike" spc="-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Seeskin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Z.H. (2016) Evaluating the Use of Commercial Data to Improve Survey Estimates of Property Taxes 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10"/>
              </a:rPr>
              <a:t>https://www.census.gov/content/dam/Census/library/working-papers/2016/adrm/carra-wp-2016-06.pdf</a:t>
            </a:r>
            <a:endParaRPr lang="en-US" sz="2800" b="0" strike="noStrike" spc="-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Wagner, D. &amp; Layne, M. (2014) The Person Identification Validation System (PVS): Applying the Center for Administrative Records Research and Applications’ (CARRA) Record Linkage Software (census.gov)  </a:t>
            </a:r>
            <a:r>
              <a:rPr lang="en-US" sz="2800" b="0" strike="noStrike" spc="-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11"/>
              </a:rPr>
              <a:t>https://www.census.gov/content/dam/Census/library/working-papers/2014/adrm/carra-wp-2014-01.pdf</a:t>
            </a:r>
            <a:endParaRPr lang="en-US" sz="2800" b="0" strike="noStrike" spc="-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800" b="0" strike="noStrike" spc="-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70E32-EE19-A455-0568-3FD77CBB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26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45D0BD-BBE5-926F-D050-79B63EDEE99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52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042F8-796C-E955-9390-9DAE2C8EB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Background,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8F0DC-006F-05B0-B8FC-0CD836473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This work is:</a:t>
            </a:r>
          </a:p>
          <a:p>
            <a:pPr lvl="1"/>
            <a:r>
              <a:rPr lang="en-US" dirty="0"/>
              <a:t>Part of a larger portfolio of work to leverage administrative and commercial data to reduce respondent burden and increase data collection efficiency</a:t>
            </a:r>
          </a:p>
          <a:p>
            <a:pPr lvl="1"/>
            <a:r>
              <a:rPr lang="en-US" dirty="0"/>
              <a:t>Focused on address-based linkages between the American Community Survey (ACS) and third-party sourced real estate (RE) data </a:t>
            </a:r>
          </a:p>
          <a:p>
            <a:r>
              <a:rPr lang="en-US" dirty="0"/>
              <a:t>Multiple methods to assign Master Address File IDs (MAFIDs)</a:t>
            </a:r>
          </a:p>
          <a:p>
            <a:pPr lvl="1"/>
            <a:r>
              <a:rPr lang="en-US" dirty="0"/>
              <a:t>Census Bureau linkage process</a:t>
            </a:r>
          </a:p>
          <a:p>
            <a:pPr lvl="1"/>
            <a:r>
              <a:rPr lang="en-US" dirty="0"/>
              <a:t>Other methods to add additional linkages</a:t>
            </a:r>
          </a:p>
          <a:p>
            <a:r>
              <a:rPr lang="en-US" dirty="0"/>
              <a:t>The key is to maximize linkages between Census Bureau household survey samples and alternative data sources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988000-239B-A6C4-4BC4-9529DD9C5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FC63ECC8-719A-498E-B101-491B6A35558E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B6D9A9-41F8-485F-11CD-D276A936D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981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7A40F-0F93-9035-BD6A-E1D5D06F0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MAF and MAFID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DCC4B-726A-5BBA-17C8-5E713EB2F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Master Address File (MAF) is a Census Bureau file that contains an inventory of all known living quarters in the country</a:t>
            </a:r>
          </a:p>
          <a:p>
            <a:r>
              <a:rPr lang="en-US" dirty="0"/>
              <a:t>Each physical address is assigned a unique identifier, MAFID, in the Master Address File</a:t>
            </a:r>
          </a:p>
          <a:p>
            <a:r>
              <a:rPr lang="en-US" dirty="0"/>
              <a:t>The MAF is updated twice each year using the previous MAF and USPS files including the Delivery Sequence Files (DSF), ZIP Move Engineering File, and Locatable Address Conversion System, etc.</a:t>
            </a:r>
          </a:p>
          <a:p>
            <a:r>
              <a:rPr lang="en-US" dirty="0"/>
              <a:t>Records represent a single structure or unit within a structure and include housing units, group quarters, and nonresidential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A0AAE-1131-E869-DEA8-1B304620F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FC63ECC8-719A-498E-B101-491B6A35558E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D32E7C7-82A4-E336-B5EE-283105F12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013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1F2F7-E613-8EF7-93BC-E483693C2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3B94D-B503-509D-8478-A1FECA305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to improve on the basic MAFID linkage between household level Census Bureau survey data and third-party data?</a:t>
            </a:r>
          </a:p>
          <a:p>
            <a:pPr lvl="1"/>
            <a:r>
              <a:rPr lang="en-US" dirty="0"/>
              <a:t>Third-party data are introduced to enhance Census Bureau survey data</a:t>
            </a:r>
          </a:p>
          <a:p>
            <a:pPr lvl="1"/>
            <a:r>
              <a:rPr lang="en-US" dirty="0"/>
              <a:t>The third-party data have multiple files on the homes/properties of the country and one of the files contains the information of interest</a:t>
            </a:r>
          </a:p>
          <a:p>
            <a:pPr lvl="1"/>
            <a:r>
              <a:rPr lang="en-US" dirty="0"/>
              <a:t>Some third-party data also have shape files of the property boundaries that can be used to refine matching</a:t>
            </a:r>
          </a:p>
          <a:p>
            <a:pPr lvl="1"/>
            <a:r>
              <a:rPr lang="en-US" dirty="0"/>
              <a:t>The same algorithms were used to assign MAFIDs to the properties in the third-party data using the address information as in the ACS</a:t>
            </a:r>
          </a:p>
          <a:p>
            <a:pPr lvl="1"/>
            <a:r>
              <a:rPr lang="en-US" dirty="0"/>
              <a:t>The base case is to link Census Bureau survey data to one third-party file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70E32-EE19-A455-0568-3FD77CBB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5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DCC809-BEDB-1B2A-DAEB-B187A713E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9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1F2F7-E613-8EF7-93BC-E483693C2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Previous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3B94D-B503-509D-8478-A1FECA305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8206"/>
            <a:ext cx="10515600" cy="474875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00000"/>
              </a:lnSpc>
            </a:pPr>
            <a:r>
              <a:rPr lang="en-US" dirty="0"/>
              <a:t>Binder et al (2022): Compared American Housing Survey (AHS) 2019 data to two commercial vendor property data sources (2019 and 2017 data respectively)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Assessed match rates based on MAFID with rates enhanced by fuzzy matching and matching to geographic boundary files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Fuzzy matching was applied to records not having a MAFID match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Higher agreement rates were found with owner-occupied than renter occupied units 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Matching rates were better for single-family housing units than multi-family or other types of units. When added as a matching step, the spatial matches improved coverage by 7-9%.</a:t>
            </a:r>
          </a:p>
          <a:p>
            <a:pPr>
              <a:lnSpc>
                <a:spcPct val="100000"/>
              </a:lnSpc>
            </a:pPr>
            <a:r>
              <a:rPr lang="en-US" dirty="0"/>
              <a:t>Dillon (2019): Compared American Community Survey (ACS) data to a single vendor’s property data for 2014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Found lower linkage rates among sources for households with young children, minorities, residents of group quarters, recent movers, low-income residents, the unemployed, rural residents, and occupants with low education</a:t>
            </a:r>
          </a:p>
          <a:p>
            <a:pPr>
              <a:lnSpc>
                <a:spcPct val="100000"/>
              </a:lnSpc>
            </a:pPr>
            <a:r>
              <a:rPr lang="en-US" dirty="0"/>
              <a:t>Both studies 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Found similar MAFID linkage rates (60-67%). 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Noted limitations in vendor data such as source originating with owners verses the occupants in surveys and that property tax records my reference an entire parcel verses a housing unit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70E32-EE19-A455-0568-3FD77CBB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FC63ECC8-719A-498E-B101-491B6A35558E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F8E28D-0527-1A41-D424-2FA4C499D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5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1F2F7-E613-8EF7-93BC-E483693C2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3B94D-B503-509D-8478-A1FECA305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American Community Survey (ACS) 2019 </a:t>
            </a:r>
            <a:r>
              <a:rPr lang="en-US" sz="2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unswapped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unweighted housing unit records with MAFIDs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Commercial data vendor 2019 property records preprocessed by the Census Bureau with MAFIDs attached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70E32-EE19-A455-0568-3FD77CBB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8EAD84-AF4B-201F-48C4-6944D9849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58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5DE20-0E7A-80E2-2F06-6CF70C7B1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Base Case: One Third-Party Data File </a:t>
            </a:r>
            <a:br>
              <a:rPr lang="en-US" dirty="0"/>
            </a:br>
            <a:r>
              <a:rPr lang="en-US" dirty="0"/>
              <a:t>Matched to ACS on MAFID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248D05-97AE-706F-F657-A462CC428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6703EE7-B2B7-D6BC-78D3-F09724ADD1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141785"/>
              </p:ext>
            </p:extLst>
          </p:nvPr>
        </p:nvGraphicFramePr>
        <p:xfrm>
          <a:off x="1243724" y="2418080"/>
          <a:ext cx="9729078" cy="1494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1513">
                  <a:extLst>
                    <a:ext uri="{9D8B030D-6E8A-4147-A177-3AD203B41FA5}">
                      <a16:colId xmlns:a16="http://schemas.microsoft.com/office/drawing/2014/main" val="3791883215"/>
                    </a:ext>
                  </a:extLst>
                </a:gridCol>
                <a:gridCol w="1621513">
                  <a:extLst>
                    <a:ext uri="{9D8B030D-6E8A-4147-A177-3AD203B41FA5}">
                      <a16:colId xmlns:a16="http://schemas.microsoft.com/office/drawing/2014/main" val="3083098004"/>
                    </a:ext>
                  </a:extLst>
                </a:gridCol>
                <a:gridCol w="1621513">
                  <a:extLst>
                    <a:ext uri="{9D8B030D-6E8A-4147-A177-3AD203B41FA5}">
                      <a16:colId xmlns:a16="http://schemas.microsoft.com/office/drawing/2014/main" val="3137215007"/>
                    </a:ext>
                  </a:extLst>
                </a:gridCol>
                <a:gridCol w="1621513">
                  <a:extLst>
                    <a:ext uri="{9D8B030D-6E8A-4147-A177-3AD203B41FA5}">
                      <a16:colId xmlns:a16="http://schemas.microsoft.com/office/drawing/2014/main" val="1118860604"/>
                    </a:ext>
                  </a:extLst>
                </a:gridCol>
                <a:gridCol w="1621513">
                  <a:extLst>
                    <a:ext uri="{9D8B030D-6E8A-4147-A177-3AD203B41FA5}">
                      <a16:colId xmlns:a16="http://schemas.microsoft.com/office/drawing/2014/main" val="158339608"/>
                    </a:ext>
                  </a:extLst>
                </a:gridCol>
                <a:gridCol w="1621513">
                  <a:extLst>
                    <a:ext uri="{9D8B030D-6E8A-4147-A177-3AD203B41FA5}">
                      <a16:colId xmlns:a16="http://schemas.microsoft.com/office/drawing/2014/main" val="4285648247"/>
                    </a:ext>
                  </a:extLst>
                </a:gridCol>
              </a:tblGrid>
              <a:tr h="548066">
                <a:tc gridSpan="3"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Census Survey Data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Third Party Data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359159"/>
                  </a:ext>
                </a:extLst>
              </a:tr>
              <a:tr h="945978"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MAFID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Address Info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Data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MAFID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Address Info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Data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3755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4461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6406C-F3E4-63BD-FF27-5356B872E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Approaches to Improve Linkage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28663-884D-4D1D-D9F9-E54D5CC1B4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Utilize multiple third-party data files</a:t>
            </a:r>
            <a:endParaRPr lang="en-US" sz="2800" b="0" strike="noStrike" spc="-1" dirty="0">
              <a:latin typeface="Arial"/>
            </a:endParaRPr>
          </a:p>
          <a:p>
            <a:pPr marL="432000" indent="-3186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Apply Geo-Spatial Matching and Address Fuzzy Matching</a:t>
            </a:r>
            <a:endParaRPr lang="en-US" sz="2800" b="0" strike="noStrike" spc="-1" dirty="0">
              <a:latin typeface="Arial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90EDE-94AA-BA6B-B114-6ACDC362E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3ECC8-719A-498E-B101-491B6A35558E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16B79C-0F96-BE0E-052B-8D03A3249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053" y="6141961"/>
            <a:ext cx="3657600" cy="42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586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 Standard Template Document Labeling Version 11-25-2019" id="{2B29FCDE-9991-402A-BF7C-68A845CABF27}" vid="{4C5D4FD4-241C-44A8-88F4-A8E870F593C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FE28DCF60A55469A767A693C98DF30" ma:contentTypeVersion="11" ma:contentTypeDescription="Create a new document." ma:contentTypeScope="" ma:versionID="fd15eec54e9a16b88682b5772339e0fc">
  <xsd:schema xmlns:xsd="http://www.w3.org/2001/XMLSchema" xmlns:xs="http://www.w3.org/2001/XMLSchema" xmlns:p="http://schemas.microsoft.com/office/2006/metadata/properties" xmlns:ns3="caecc2cd-c125-47bb-b7d8-61f5602bf9df" xmlns:ns4="f42af4b1-c551-450a-9f89-76df0847d194" targetNamespace="http://schemas.microsoft.com/office/2006/metadata/properties" ma:root="true" ma:fieldsID="b9f4a88b264629eea6c93697b8a79db7" ns3:_="" ns4:_="">
    <xsd:import namespace="caecc2cd-c125-47bb-b7d8-61f5602bf9df"/>
    <xsd:import namespace="f42af4b1-c551-450a-9f89-76df0847d19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ecc2cd-c125-47bb-b7d8-61f5602bf9d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2af4b1-c551-450a-9f89-76df0847d19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AABB135-AD88-424B-A70F-93719B4573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D92B14D-EDFD-4FDD-92C0-0DF7EDA55E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aecc2cd-c125-47bb-b7d8-61f5602bf9df"/>
    <ds:schemaRef ds:uri="f42af4b1-c551-450a-9f89-76df0847d1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9D7FDE-784D-4DEC-B49C-6F84CF51374D}">
  <ds:schemaRefs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f42af4b1-c551-450a-9f89-76df0847d194"/>
    <ds:schemaRef ds:uri="http://schemas.microsoft.com/office/2006/metadata/properties"/>
    <ds:schemaRef ds:uri="http://schemas.openxmlformats.org/package/2006/metadata/core-properties"/>
    <ds:schemaRef ds:uri="caecc2cd-c125-47bb-b7d8-61f5602bf9df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 Standard Template Document Labeling Version 11-25-2019</Template>
  <TotalTime>386</TotalTime>
  <Words>1920</Words>
  <Application>Microsoft Office PowerPoint</Application>
  <PresentationFormat>Widescreen</PresentationFormat>
  <Paragraphs>264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WordVisi_MSFontService</vt:lpstr>
      <vt:lpstr>Arial</vt:lpstr>
      <vt:lpstr>Calibri</vt:lpstr>
      <vt:lpstr>Calibri Light</vt:lpstr>
      <vt:lpstr>Wingdings</vt:lpstr>
      <vt:lpstr>Office Theme</vt:lpstr>
      <vt:lpstr>Maximizing Linkage in Address Data: Spatial, Exact, and Fuzzy Matching</vt:lpstr>
      <vt:lpstr>Background</vt:lpstr>
      <vt:lpstr>Background, cont.</vt:lpstr>
      <vt:lpstr>MAF and MAFID</vt:lpstr>
      <vt:lpstr>Problem Statement</vt:lpstr>
      <vt:lpstr>Previous Research</vt:lpstr>
      <vt:lpstr>Data Sources</vt:lpstr>
      <vt:lpstr>Base Case: One Third-Party Data File  Matched to ACS on MAFID</vt:lpstr>
      <vt:lpstr>Two Approaches to Improve Linkage</vt:lpstr>
      <vt:lpstr>Multiple Third-Party Files vs One</vt:lpstr>
      <vt:lpstr>Enhancement 1: Multiple Third-Party Data Files Used to Determine Best Match</vt:lpstr>
      <vt:lpstr>PowerPoint Presentation</vt:lpstr>
      <vt:lpstr>PowerPoint Presentation</vt:lpstr>
      <vt:lpstr>Enhancement 2: Geo-Spatial Matching</vt:lpstr>
      <vt:lpstr>Graphic Illustration of Geo Shape File Matching Points to Polygons</vt:lpstr>
      <vt:lpstr>Geospatial Matching Alone is Not Enough</vt:lpstr>
      <vt:lpstr>Fuzzy Matching on Address</vt:lpstr>
      <vt:lpstr>Example of Fuzzy Matching</vt:lpstr>
      <vt:lpstr>PowerPoint Presentation</vt:lpstr>
      <vt:lpstr>Two Approaches to Improve Linkage</vt:lpstr>
      <vt:lpstr>Base Rates and Improvement Rates</vt:lpstr>
      <vt:lpstr>PowerPoint Presentation</vt:lpstr>
      <vt:lpstr>PowerPoint Presentation</vt:lpstr>
      <vt:lpstr>PowerPoint Presentation</vt:lpstr>
      <vt:lpstr>Findings and Conclusions</vt:lpstr>
      <vt:lpstr>References</vt:lpstr>
    </vt:vector>
  </TitlesOfParts>
  <Company>U.S. Census Bureau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Coffey (CENSUS/CES FED)</dc:creator>
  <cp:lastModifiedBy>Hongxun Qin</cp:lastModifiedBy>
  <cp:revision>9</cp:revision>
  <dcterms:created xsi:type="dcterms:W3CDTF">2024-10-10T17:38:15Z</dcterms:created>
  <dcterms:modified xsi:type="dcterms:W3CDTF">2025-07-01T13:54:32Z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0x01010019FE28DCF60A55469A767A693C98DF30</vt:lpwstr>
  </property>
</Properties>
</file>